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chko" initials="p" lastIdx="10" clrIdx="0"/>
  <p:cmAuthor id="1" name="kuimov" initials="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D8E2-4725-4918-8851-524194942B72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2418B-BB3F-4A5F-8757-3AF402C19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Предложения по повышению уровня оплаты в секторе ЖКХ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Единый регистратор (единый сборщик)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556530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Возможность  расщепления платежей и создание барьеров для нецелевого использования собранных денежных средств </a:t>
                      </a:r>
                      <a:r>
                        <a:rPr lang="ru-RU" sz="2400" baseline="0" dirty="0" smtClean="0"/>
                        <a:t>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Дополнительные расходы на организацию единого регистратора =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повышение платы населения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Слабая мотивация  «новой» структуры  в части повышения собираемости  платежей и взыскания задолженности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Утрата мотивации РСО продолжать «гоняться за должниками»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Размытие ответственности  за конечный результат и невозможность  влияния РСО и УК на единого сборщика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103-ФЗ еще в 2010 году установил алгоритм работы с платежами в ЖКХ и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спецконтроля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за их прохождением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Существующая банковская система – уже работающий аналог  обсуждаемого единого сборщика.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Глубокое вовлечение банковской системы в организацию сборов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150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1906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</a:tr>
              <a:tr h="469350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Возможность использовать банковские гарантии  для обеспечения платежеспособности</a:t>
                      </a:r>
                      <a:r>
                        <a:rPr lang="ru-RU" sz="1800" baseline="0" dirty="0" smtClean="0"/>
                        <a:t> УК – гарантированные платежи от УК.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Создание  системы расщепления на уровне банков.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Минимальные затраты на создание системы контроля за денежными средствами (Банковские структуры уже имеют систему </a:t>
                      </a:r>
                      <a:r>
                        <a:rPr lang="ru-RU" sz="1800" baseline="0" dirty="0" err="1" smtClean="0"/>
                        <a:t>акредитации</a:t>
                      </a:r>
                      <a:r>
                        <a:rPr lang="ru-RU" sz="1800" baseline="0" dirty="0" smtClean="0"/>
                        <a:t>).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«Синергия» при сборах за услуги ЖКХ  (использование </a:t>
                      </a:r>
                      <a:r>
                        <a:rPr lang="ru-RU" sz="1800" baseline="0" dirty="0" err="1" smtClean="0"/>
                        <a:t>зарплатных</a:t>
                      </a:r>
                      <a:r>
                        <a:rPr lang="ru-RU" sz="1800" baseline="0" dirty="0" smtClean="0"/>
                        <a:t> проектов, автоматическое списание, работа с потребительскими кредитами)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Дополнительные расходы по привлечению банковских гарантий – рост затрат потребителей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Нет</a:t>
                      </a:r>
                      <a:r>
                        <a:rPr lang="ru-RU" sz="1800" baseline="0" dirty="0" smtClean="0"/>
                        <a:t> «прямой» мотивации на сборы у банков, а лишь комиссия за сбор.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Необходимость создания программного обеспечения между </a:t>
                      </a:r>
                      <a:r>
                        <a:rPr lang="ru-RU" sz="1800" baseline="0" dirty="0" err="1" smtClean="0"/>
                        <a:t>УК-Банк-РСО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Саморегулируемые</a:t>
            </a:r>
            <a:r>
              <a:rPr lang="ru-RU" sz="2800" dirty="0" smtClean="0"/>
              <a:t> организации УК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Исключение недобросовестных УК</a:t>
                      </a:r>
                      <a:r>
                        <a:rPr lang="ru-RU" sz="2400" baseline="0" dirty="0" smtClean="0"/>
                        <a:t> из бизнеса ЖКХ.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Возможность создания страхового фонда (по аналогии с Агентством по страхованию вкладов, резервному фонду страховщиков ОСАГО…)– гарантия </a:t>
                      </a:r>
                      <a:r>
                        <a:rPr lang="ru-RU" sz="2400" baseline="0" dirty="0" smtClean="0"/>
                        <a:t>платежеспособности.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Дополнительные затраты УК на вхождение в СРО, что повлияет</a:t>
                      </a:r>
                      <a:r>
                        <a:rPr lang="ru-RU" sz="2400" baseline="0" dirty="0" smtClean="0"/>
                        <a:t> на</a:t>
                      </a:r>
                      <a:r>
                        <a:rPr lang="ru-RU" sz="2400" dirty="0" smtClean="0"/>
                        <a:t> повышение</a:t>
                      </a:r>
                      <a:r>
                        <a:rPr lang="ru-RU" sz="2400" baseline="0" dirty="0" smtClean="0"/>
                        <a:t> платы за жилье.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Вероятность коррупционных схем при входе в СРО.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Переход на прямые расчеты с РСО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196752"/>
          <a:ext cx="82296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Повышение мотивации  РСО на сбор  с потребителей</a:t>
                      </a:r>
                      <a:r>
                        <a:rPr lang="ru-RU" sz="2400" baseline="0" dirty="0" smtClean="0"/>
                        <a:t>- собственников квартир (прямая мотивация).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Прозрачность платежей и расчетов.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Рост</a:t>
                      </a:r>
                      <a:r>
                        <a:rPr lang="ru-RU" sz="2400" baseline="0" dirty="0" smtClean="0"/>
                        <a:t> затрат РСО на дополнительный персонал </a:t>
                      </a:r>
                      <a:endParaRPr lang="ru-RU" sz="2400" baseline="0" dirty="0"/>
                    </a:p>
                    <a:p>
                      <a:pPr marL="342900" indent="-342900">
                        <a:buNone/>
                      </a:pPr>
                      <a:endParaRPr lang="ru-RU" sz="2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Базовый вариант  - исполнение действующего законодательства РФ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556792"/>
            <a:ext cx="1800200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Управляющая компания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79222" y="1883781"/>
            <a:ext cx="1584176" cy="64633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74215" y="1700808"/>
            <a:ext cx="1663284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1506818"/>
            <a:ext cx="1800200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Собственники квартир</a:t>
            </a:r>
            <a:endParaRPr lang="ru-RU" sz="2000" b="1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5436096" y="1700809"/>
            <a:ext cx="122413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0800000">
            <a:off x="2051719" y="1700808"/>
            <a:ext cx="1460489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11560" y="3484085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/>
              <a:t>Законодательно предписанная ситуация: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1) РСО поставляет ресурс УК ЖКХ по договору купли-продажи </a:t>
            </a:r>
            <a:r>
              <a:rPr lang="ru-RU" sz="1600" dirty="0" smtClean="0"/>
              <a:t>РСО;</a:t>
            </a:r>
            <a:endParaRPr lang="ru-RU" sz="1600" dirty="0" smtClean="0"/>
          </a:p>
          <a:p>
            <a:r>
              <a:rPr lang="ru-RU" sz="1600" dirty="0" smtClean="0"/>
              <a:t>2) УК ЖКХ преобразовывает полученный ресурс в коммунальную услугу, предоставляемую </a:t>
            </a:r>
            <a:r>
              <a:rPr lang="ru-RU" sz="1600" dirty="0" smtClean="0"/>
              <a:t>собственникам жилых помещений на </a:t>
            </a:r>
            <a:r>
              <a:rPr lang="ru-RU" sz="1600" dirty="0" smtClean="0"/>
              <a:t>основании договора управления.</a:t>
            </a:r>
            <a:endParaRPr lang="ru-RU" sz="1600" dirty="0"/>
          </a:p>
        </p:txBody>
      </p:sp>
      <p:sp>
        <p:nvSpPr>
          <p:cNvPr id="61" name="Стрелка влево 60"/>
          <p:cNvSpPr/>
          <p:nvPr/>
        </p:nvSpPr>
        <p:spPr>
          <a:xfrm>
            <a:off x="2051720" y="1988840"/>
            <a:ext cx="1460489" cy="1451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лево 61"/>
          <p:cNvSpPr/>
          <p:nvPr/>
        </p:nvSpPr>
        <p:spPr>
          <a:xfrm>
            <a:off x="5436095" y="1988840"/>
            <a:ext cx="1152129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5364088" y="1368708"/>
            <a:ext cx="0" cy="177226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563888" y="1340768"/>
            <a:ext cx="0" cy="1944216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Выноска со стрелкой вправо 66"/>
          <p:cNvSpPr/>
          <p:nvPr/>
        </p:nvSpPr>
        <p:spPr>
          <a:xfrm>
            <a:off x="2051720" y="2420888"/>
            <a:ext cx="1512168" cy="914400"/>
          </a:xfrm>
          <a:prstGeom prst="rightArrowCallout">
            <a:avLst>
              <a:gd name="adj1" fmla="val 25000"/>
              <a:gd name="adj2" fmla="val 25000"/>
              <a:gd name="adj3" fmla="val 22590"/>
              <a:gd name="adj4" fmla="val 805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Выноска со стрелкой вправо 67"/>
          <p:cNvSpPr/>
          <p:nvPr/>
        </p:nvSpPr>
        <p:spPr>
          <a:xfrm rot="10800000">
            <a:off x="5436096" y="2420889"/>
            <a:ext cx="1584175" cy="914400"/>
          </a:xfrm>
          <a:prstGeom prst="rightArrowCallout">
            <a:avLst>
              <a:gd name="adj1" fmla="val 25000"/>
              <a:gd name="adj2" fmla="val 25000"/>
              <a:gd name="adj3" fmla="val 27410"/>
              <a:gd name="adj4" fmla="val 79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1979712" y="2433662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Договор купли - продажи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5724128" y="256664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Договор управления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412776"/>
            <a:ext cx="1296144" cy="40011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РСО </a:t>
            </a:r>
            <a:endParaRPr lang="ru-RU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11560" y="1916832"/>
            <a:ext cx="1296144" cy="40011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РСО </a:t>
            </a:r>
            <a:endParaRPr lang="ru-RU" sz="2000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611560" y="3522712"/>
            <a:ext cx="8136904" cy="986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611560" y="4725144"/>
            <a:ext cx="8136904" cy="1815882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/>
              <a:t>Актуальная проблема: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Избыточная защита интересов жильцов привела </a:t>
            </a:r>
            <a:r>
              <a:rPr lang="ru-RU" sz="1600" b="1" dirty="0" smtClean="0">
                <a:solidFill>
                  <a:srgbClr val="FF0000"/>
                </a:solidFill>
              </a:rPr>
              <a:t>к нарушению ГК РФ: в случае неоплаты УК ЖКХ за поставленные </a:t>
            </a:r>
            <a:r>
              <a:rPr lang="ru-RU" sz="1600" b="1" dirty="0" smtClean="0">
                <a:solidFill>
                  <a:srgbClr val="FF0000"/>
                </a:solidFill>
              </a:rPr>
              <a:t>ресурсы </a:t>
            </a:r>
            <a:r>
              <a:rPr lang="ru-RU" sz="1600" b="1" dirty="0" smtClean="0">
                <a:solidFill>
                  <a:srgbClr val="FF0000"/>
                </a:solidFill>
              </a:rPr>
              <a:t>прекращение РСО не оплачиваемых УК ЖКХ поставок практически невозможно</a:t>
            </a:r>
            <a:r>
              <a:rPr lang="ru-RU" sz="1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Таким образом, </a:t>
            </a:r>
            <a:r>
              <a:rPr lang="ru-RU" sz="1600" b="1" dirty="0" smtClean="0">
                <a:solidFill>
                  <a:srgbClr val="FF0000"/>
                </a:solidFill>
              </a:rPr>
              <a:t>РСО в нарушение Федерального законодательства  фактически несет финансовую ответственность за неисполнение обязательств, в которых </a:t>
            </a:r>
            <a:r>
              <a:rPr lang="ru-RU" sz="1600" b="1" dirty="0" smtClean="0">
                <a:solidFill>
                  <a:srgbClr val="FF0000"/>
                </a:solidFill>
              </a:rPr>
              <a:t>РСО не </a:t>
            </a:r>
            <a:r>
              <a:rPr lang="ru-RU" sz="1600" b="1" dirty="0" smtClean="0">
                <a:solidFill>
                  <a:srgbClr val="FF0000"/>
                </a:solidFill>
              </a:rPr>
              <a:t>участвует – договора управления между УК ЖКХ и жильцами. 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Базовый вариант </a:t>
            </a:r>
            <a:r>
              <a:rPr lang="ru-RU" sz="2800" dirty="0" smtClean="0"/>
              <a:t>- </a:t>
            </a:r>
            <a:r>
              <a:rPr lang="ru-RU" sz="2800" dirty="0" smtClean="0"/>
              <a:t>исполнение действующего законодательства РФ</a:t>
            </a:r>
            <a:endParaRPr lang="ru-RU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611560" y="1454001"/>
            <a:ext cx="8136904" cy="4154984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Предложение</a:t>
            </a:r>
            <a:r>
              <a:rPr lang="ru-RU" sz="2000" b="1" dirty="0" smtClean="0"/>
              <a:t>:</a:t>
            </a:r>
          </a:p>
          <a:p>
            <a:pPr algn="ctr"/>
            <a:endParaRPr lang="ru-RU" sz="2000" b="1" dirty="0" smtClean="0"/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Необходимо соблюдать Гражданский Кодекс РФ </a:t>
            </a:r>
            <a:r>
              <a:rPr lang="ru-RU" sz="1600" dirty="0" smtClean="0"/>
              <a:t>– при нарушении УК ЖКХ договорных условий оплаты полученного по договору купли/продажи ресурса </a:t>
            </a:r>
            <a:r>
              <a:rPr lang="ru-RU" sz="1600" dirty="0" smtClean="0"/>
              <a:t>должно быть </a:t>
            </a:r>
            <a:r>
              <a:rPr lang="ru-RU" sz="1600" dirty="0" smtClean="0"/>
              <a:t>реализовано законодательно предусмотренное </a:t>
            </a:r>
            <a:r>
              <a:rPr lang="ru-RU" sz="1600" dirty="0" smtClean="0"/>
              <a:t>право </a:t>
            </a:r>
            <a:r>
              <a:rPr lang="ru-RU" sz="1600" dirty="0" smtClean="0"/>
              <a:t>поставщика приостановить поставку.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Неполучение жильцами коммунальной услуги из-за ограничения поставки приведет к:</a:t>
            </a:r>
          </a:p>
          <a:p>
            <a:pPr algn="just"/>
            <a:r>
              <a:rPr lang="ru-RU" sz="1600" dirty="0" smtClean="0"/>
              <a:t>        1) Активизации </a:t>
            </a:r>
            <a:r>
              <a:rPr lang="ru-RU" sz="1600" dirty="0" smtClean="0"/>
              <a:t>собственников </a:t>
            </a:r>
            <a:r>
              <a:rPr lang="ru-RU" sz="1600" dirty="0" smtClean="0"/>
              <a:t>в рамках договора управления </a:t>
            </a:r>
            <a:r>
              <a:rPr lang="ru-RU" sz="1600" dirty="0" smtClean="0"/>
              <a:t>во </a:t>
            </a:r>
            <a:r>
              <a:rPr lang="ru-RU" sz="1600" dirty="0" smtClean="0"/>
              <a:t>взаимоотношениях с нанятой ими УК ЖКХ;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 smtClean="0"/>
              <a:t>        2) Стимулирование УК ЖКХ: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активизировать работу с должниками;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 smtClean="0"/>
              <a:t>исполнять законодательство, предписывающее </a:t>
            </a:r>
            <a:r>
              <a:rPr lang="ru-RU" sz="1600" dirty="0" smtClean="0"/>
              <a:t>целевое направление поставщикам собранных средств (</a:t>
            </a:r>
            <a:r>
              <a:rPr lang="ru-RU" sz="1600" b="1" dirty="0" smtClean="0"/>
              <a:t>Справка</a:t>
            </a:r>
            <a:r>
              <a:rPr lang="ru-RU" sz="1600" dirty="0" smtClean="0"/>
              <a:t>: в настоящее время - не исполняется);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 smtClean="0"/>
              <a:t>        3) Мотивация собственников жилья на осмотрительный выбор УК ЖКХ (</a:t>
            </a:r>
            <a:r>
              <a:rPr lang="ru-RU" sz="1600" b="1" dirty="0" smtClean="0"/>
              <a:t>Справка</a:t>
            </a:r>
            <a:r>
              <a:rPr lang="ru-RU" sz="1600" dirty="0" smtClean="0"/>
              <a:t>: сейчас договор управления не работает, т.к. ответственность по нему никто не несет).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8734</TotalTime>
  <Words>536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Предложения по повышению уровня оплаты в секторе ЖКХ</vt:lpstr>
      <vt:lpstr>Единый регистратор (единый сборщик)</vt:lpstr>
      <vt:lpstr>Глубокое вовлечение банковской системы в организацию сборов </vt:lpstr>
      <vt:lpstr>Саморегулируемые организации УК</vt:lpstr>
      <vt:lpstr>Переход на прямые расчеты с РСО</vt:lpstr>
      <vt:lpstr>Базовый вариант  - исполнение действующего законодательства РФ</vt:lpstr>
      <vt:lpstr>Базовый вариант - исполнение действующего законодательства РФ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повышению уровня оплаты в секторе ЖКХ</dc:title>
  <dc:creator>kuimov</dc:creator>
  <cp:lastModifiedBy>prichko</cp:lastModifiedBy>
  <cp:revision>105</cp:revision>
  <dcterms:created xsi:type="dcterms:W3CDTF">2012-08-09T23:49:28Z</dcterms:created>
  <dcterms:modified xsi:type="dcterms:W3CDTF">2012-08-20T08:07:40Z</dcterms:modified>
</cp:coreProperties>
</file>